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9"/>
  </p:notesMasterIdLst>
  <p:sldIdLst>
    <p:sldId id="256" r:id="rId2"/>
    <p:sldId id="260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6" r:id="rId21"/>
    <p:sldId id="315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07" r:id="rId38"/>
  </p:sldIdLst>
  <p:sldSz cx="9144000" cy="5143500" type="screen16x9"/>
  <p:notesSz cx="6858000" cy="9144000"/>
  <p:embeddedFontLst>
    <p:embeddedFont>
      <p:font typeface="Cairo" panose="020B0604020202020204" charset="-78"/>
      <p:regular r:id="rId40"/>
      <p:bold r:id="rId41"/>
    </p:embeddedFont>
    <p:embeddedFont>
      <p:font typeface="Cambria Math" panose="02040503050406030204" pitchFamily="18" charset="0"/>
      <p:regular r:id="rId42"/>
    </p:embeddedFont>
    <p:embeddedFont>
      <p:font typeface="Nunito Light" pitchFamily="2" charset="0"/>
      <p:regular r:id="rId43"/>
      <p:italic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  <p:embeddedFont>
      <p:font typeface="Space Grotesk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2D54F-0C06-48E2-B1F1-663B7BE89D39}">
  <a:tblStyle styleId="{0612D54F-0C06-48E2-B1F1-663B7BE89D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F4F6E9-0AF3-4BF3-8AD6-7C04914B481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8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0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67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924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23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68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>
                <a:solidFill>
                  <a:schemeClr val="dk1"/>
                </a:solidFill>
              </a:rPr>
              <a:t>Форензика фајл система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05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дипл. инг. Милош Лазовић, 1715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волумена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Различити оперативни системи и хардверске платформе користе различите методе за партиционисање. </a:t>
            </a:r>
          </a:p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Обично се користе једна или више табела, где свака ставка у табели описује једну партицију. </a:t>
            </a:r>
          </a:p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Свака ставка од података садржи: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почетни сектор партиције, 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крајњи сектор партиције или дужину партиције и </a:t>
            </a:r>
          </a:p>
          <a:p>
            <a:pPr marL="800100" lvl="1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 партиције. 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5AE9FA7D-5371-56B8-869D-A1011403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12" y="3173836"/>
            <a:ext cx="3902445" cy="1524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B4B72-69F9-601A-DECB-B25CAF449757}"/>
              </a:ext>
            </a:extLst>
          </p:cNvPr>
          <p:cNvSpPr txBox="1"/>
          <p:nvPr/>
        </p:nvSpPr>
        <p:spPr>
          <a:xfrm>
            <a:off x="3099391" y="4560325"/>
            <a:ext cx="3747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Табела са основним подацима о свакој партицији</a:t>
            </a:r>
            <a:endParaRPr lang="en-US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26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волумена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Код </a:t>
            </a:r>
            <a:r>
              <a:rPr lang="sr-Latn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Windows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оперативног система волумен хард диска може да се подели на више мањих партиција, којима се додељује слово за идентификацију</a:t>
            </a:r>
          </a:p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Код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Unix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оперативних система партиције се не представљају као засебни дискови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C:, D: i E: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већ као директоријуми који почиљу од корена директоријума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“/”.</a:t>
            </a:r>
            <a:endParaRPr lang="en-U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B4B72-69F9-601A-DECB-B25CAF449757}"/>
              </a:ext>
            </a:extLst>
          </p:cNvPr>
          <p:cNvSpPr txBox="1"/>
          <p:nvPr/>
        </p:nvSpPr>
        <p:spPr>
          <a:xfrm>
            <a:off x="1717158" y="4495670"/>
            <a:ext cx="6145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Приступне тачке два волумена и CD-ROM-а, код Windows система – а), и код UNIX система – б)</a:t>
            </a:r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000" i="1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159BA97-F1EF-5903-F122-88FE92AF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27" y="2939188"/>
            <a:ext cx="5271543" cy="15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9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3460173" y="2571750"/>
            <a:ext cx="5969577" cy="164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000"/>
              <a:t>Анализа фајл система</a:t>
            </a:r>
            <a:endParaRPr sz="4000"/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sr-Latn-RS"/>
              <a:t>3</a:t>
            </a:r>
            <a:endParaRPr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335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-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4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FAT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File Allocation Table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фајл систем је један од најједноставнијих фајл система присутних у уобичајеним оперативним системима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4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FAT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је примарни фајл систем у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Microsoft DOS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Windows 9x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оперативним системима</a:t>
            </a:r>
            <a:endParaRPr lang="en-U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4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Предности FAT фајл система укључују једноставност имплементације, подршку за различите оперативне системе (посебно старије верзије Windows-a и Unix-a) и широку компатибилност са различитим уређајима као што су флеш картице и USB дискови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4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FAT фајл систем има неколико недостатака, укључујући ограничење у величини фајлова и партиција, слабу подршку за безбедност и недостатак напредних функционалности које се налазе у модернијим фајл системима</a:t>
            </a:r>
            <a:endParaRPr lang="en-US" sz="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17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-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Постоје две битне структуре података у FAT-у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File Allocation Table и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директоријумска структура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(directory entry structure)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 концепција FAT фајл система је да се сваком фајлу и директоријуму додели структура података,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ставка директоријумске структуре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која садржи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 фајла,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величину,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почетну адресу садржаја фајла и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друге метаподатке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clustering data&#10;&#10;Description automatically generated">
            <a:extLst>
              <a:ext uri="{FF2B5EF4-FFF2-40B4-BE49-F238E27FC236}">
                <a16:creationId xmlns:a16="http://schemas.microsoft.com/office/drawing/2014/main" id="{AB2F09B6-F7CC-E5E4-79E1-B2314982A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383" y="2822944"/>
            <a:ext cx="3858962" cy="205784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4E70F-D1C6-258D-6135-600D0C316264}"/>
              </a:ext>
            </a:extLst>
          </p:cNvPr>
          <p:cNvSpPr txBox="1"/>
          <p:nvPr/>
        </p:nvSpPr>
        <p:spPr>
          <a:xfrm>
            <a:off x="4154354" y="4749985"/>
            <a:ext cx="4734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Однос између ставки директоријумске структуре, кластера и FAT структуре</a:t>
            </a:r>
            <a:endParaRPr lang="en-US" sz="900" i="1"/>
          </a:p>
        </p:txBody>
      </p:sp>
    </p:spTree>
    <p:extLst>
      <p:ext uri="{BB962C8B-B14F-4D97-AF65-F5344CB8AC3E}">
        <p14:creationId xmlns:p14="http://schemas.microsoft.com/office/powerpoint/2010/main" val="2820729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-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Постоје три различите верзије FAT-а: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07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FAT12,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07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FAT16 и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07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FAT32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Распоред FAT фајл система има три физичка дела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Прв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део је резервисано подручје, и укључује податке у категорији фајл система. У FAT12 и FAT16, ово подручје је обично величине само 1 сектор, али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тачна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величина је дефинисана у boot сектору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Друг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део је FAT подручје, и садржи основне и резервне FAT структуре. Почиње у сектору који следи након резервисаног подручја, а његова величина се рачуна на основу броја и величине FAT структура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Трећ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део је подручје података, и садржи кластере који ће бити додељени за смештање садржаја фајлова и директоријума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black rectangle with a white background&#10;&#10;Description automatically generated">
            <a:extLst>
              <a:ext uri="{FF2B5EF4-FFF2-40B4-BE49-F238E27FC236}">
                <a16:creationId xmlns:a16="http://schemas.microsoft.com/office/drawing/2014/main" id="{93F47017-BBA3-8DB7-66E2-C27FAA89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281224"/>
            <a:ext cx="4225124" cy="10106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91BC8-4158-FD3F-9141-7FCFF4BA7B26}"/>
              </a:ext>
            </a:extLst>
          </p:cNvPr>
          <p:cNvSpPr txBox="1"/>
          <p:nvPr/>
        </p:nvSpPr>
        <p:spPr>
          <a:xfrm>
            <a:off x="5642905" y="2155799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Физичка организација FAT фајл система</a:t>
            </a:r>
            <a:endParaRPr lang="en-US" sz="900" i="1"/>
          </a:p>
        </p:txBody>
      </p:sp>
    </p:spTree>
    <p:extLst>
      <p:ext uri="{BB962C8B-B14F-4D97-AF65-F5344CB8AC3E}">
        <p14:creationId xmlns:p14="http://schemas.microsoft.com/office/powerpoint/2010/main" val="189218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3847835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Master File Table (MFT) је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главна компонента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NTFS-а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садржи информације о свим фајловима и директоријумима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Сваки фајл и директоријум имају барем једн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 ставку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 табели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Величине су 1 KB, али само прва 42 бајта имају дефинисану сврху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п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реостали бајтови чувају атрибуте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Почетна локација MFT-а је дата у boot сектору, који се увек налази у првом сектору фајл система</a:t>
            </a:r>
          </a:p>
        </p:txBody>
      </p:sp>
      <p:pic>
        <p:nvPicPr>
          <p:cNvPr id="9" name="Picture 8" descr="A diagram of clustering data&#10;&#10;Description automatically generated">
            <a:extLst>
              <a:ext uri="{FF2B5EF4-FFF2-40B4-BE49-F238E27FC236}">
                <a16:creationId xmlns:a16="http://schemas.microsoft.com/office/drawing/2014/main" id="{73FC96E3-467D-28B6-6990-370811F7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14" y="1307805"/>
            <a:ext cx="4335698" cy="277576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32FA9-3080-C813-F7AA-76BF9EC6851A}"/>
              </a:ext>
            </a:extLst>
          </p:cNvPr>
          <p:cNvSpPr txBox="1"/>
          <p:nvPr/>
        </p:nvSpPr>
        <p:spPr>
          <a:xfrm>
            <a:off x="5259076" y="4083569"/>
            <a:ext cx="3453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Релација између boot сектора и $MFT структуре</a:t>
            </a:r>
            <a:endParaRPr lang="en-US" sz="1050" i="1"/>
          </a:p>
        </p:txBody>
      </p:sp>
    </p:spTree>
    <p:extLst>
      <p:ext uri="{BB962C8B-B14F-4D97-AF65-F5344CB8AC3E}">
        <p14:creationId xmlns:p14="http://schemas.microsoft.com/office/powerpoint/2010/main" val="306554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7914789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 Technology File System (NTFS) је подразумевани је фајл систем за оперативне системе Microsoft Windows NT, Windows 2000, Windows XP, and Windows Server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NTFS је дизајниран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како би обезбедио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поузданост, безбедност и подршку за смештање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велике количине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података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Један од најважнијих концепата у разумевању дизајна NTFS-а је да се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сви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подаци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алоцирају као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фајлови. Ово укључује основне административне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метаподатке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фајл система који су обично сакривени код других фајл система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Цео фајл систем се сматра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облашћу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података, и сваки сектор може бити додељен фајлу</a:t>
            </a:r>
            <a:endParaRPr lang="en-US" sz="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6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1" y="1415656"/>
            <a:ext cx="4847296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Пошто је сваки бајт у волумену алоциран неком фајлу, морају постојати фајлови који чувају административне податке фајл система. Microsoft ове фајлове назива метаподаци фајловима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Првих 16 уноса у Master File Table (MFT) су резервисани за метаподаци фајлове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Ови уноси садрже кључне информације које фајл систем користи за управљање својим структурамама и подацима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Фајлови м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етапода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така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су скривени од просечног корисника да би се спречиле случајне измене или брисање критичних системских података</a:t>
            </a:r>
            <a:endParaRPr lang="en-US" sz="5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FDA70-30FD-8A96-DA26-5B74E4BF4F64}"/>
              </a:ext>
            </a:extLst>
          </p:cNvPr>
          <p:cNvSpPr txBox="1"/>
          <p:nvPr/>
        </p:nvSpPr>
        <p:spPr>
          <a:xfrm>
            <a:off x="5717628" y="4630272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200" i="1">
                <a:latin typeface="Times New Roman" panose="02020603050405020304" pitchFamily="18" charset="0"/>
                <a:ea typeface="Calibri" panose="020F0502020204030204" pitchFamily="34" charset="0"/>
              </a:rPr>
              <a:t>Листа фајлова метаподатака</a:t>
            </a:r>
            <a:endParaRPr lang="en-US" sz="1050" i="1"/>
          </a:p>
        </p:txBody>
      </p:sp>
      <p:pic>
        <p:nvPicPr>
          <p:cNvPr id="6" name="Picture 5" descr="A list of text on a white background&#10;&#10;Description automatically generated">
            <a:extLst>
              <a:ext uri="{FF2B5EF4-FFF2-40B4-BE49-F238E27FC236}">
                <a16:creationId xmlns:a16="http://schemas.microsoft.com/office/drawing/2014/main" id="{892DB22A-408E-BB29-48BE-02899C79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89" y="1147440"/>
            <a:ext cx="3399299" cy="340627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3007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8" name="Google Shape;368;p30">
            <a:extLst>
              <a:ext uri="{FF2B5EF4-FFF2-40B4-BE49-F238E27FC236}">
                <a16:creationId xmlns:a16="http://schemas.microsoft.com/office/drawing/2014/main" id="{2A0A92E6-121F-697A-B13B-69AF286185DC}"/>
              </a:ext>
            </a:extLst>
          </p:cNvPr>
          <p:cNvSpPr txBox="1">
            <a:spLocks/>
          </p:cNvSpPr>
          <p:nvPr/>
        </p:nvSpPr>
        <p:spPr>
          <a:xfrm>
            <a:off x="463289" y="1429110"/>
            <a:ext cx="8382007" cy="133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304800" algn="just"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Ставка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MFT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табеле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има мало унутрашње структуре и већином је коришћен за чување атрибута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остој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 много типова атрибута и сваки има своју унутрашњу структуру. Постоје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атрибути за име фајла, датум и време, па чак и за његов садржај</a:t>
            </a:r>
            <a:endParaRPr lang="en-US" sz="3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368;p30">
            <a:extLst>
              <a:ext uri="{FF2B5EF4-FFF2-40B4-BE49-F238E27FC236}">
                <a16:creationId xmlns:a16="http://schemas.microsoft.com/office/drawing/2014/main" id="{7656C13D-4E57-D720-563B-622870F60E7F}"/>
              </a:ext>
            </a:extLst>
          </p:cNvPr>
          <p:cNvSpPr txBox="1">
            <a:spLocks/>
          </p:cNvSpPr>
          <p:nvPr/>
        </p:nvSpPr>
        <p:spPr>
          <a:xfrm>
            <a:off x="164592" y="2204679"/>
            <a:ext cx="4778346" cy="269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</a:pP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90550" indent="-285750" algn="just"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  <a:buClrTx/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Иако сваки тип атрибута чува различит тип података, сви атрибути имају два дела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заглавље и садржај.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62000" lvl="1" algn="just"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Заглавље је генеричко и стандардно за све атрибуте.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62000" lvl="1" algn="just"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Садржај је специфичан за тип атрибута и може бити било које величине</a:t>
            </a:r>
            <a:endParaRPr lang="en-US" sz="3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750AF-DB2B-31C4-BBC7-3C3B879BA200}"/>
              </a:ext>
            </a:extLst>
          </p:cNvPr>
          <p:cNvSpPr txBox="1"/>
          <p:nvPr/>
        </p:nvSpPr>
        <p:spPr>
          <a:xfrm>
            <a:off x="5456568" y="4365278"/>
            <a:ext cx="31550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Пример резидентних и нерезидентних атрибута</a:t>
            </a:r>
            <a:endParaRPr lang="en-US" sz="700" i="1"/>
          </a:p>
        </p:txBody>
      </p:sp>
      <p:pic>
        <p:nvPicPr>
          <p:cNvPr id="13" name="Picture 12" descr="A diagram of a cluster&#10;&#10;Description automatically generated">
            <a:extLst>
              <a:ext uri="{FF2B5EF4-FFF2-40B4-BE49-F238E27FC236}">
                <a16:creationId xmlns:a16="http://schemas.microsoft.com/office/drawing/2014/main" id="{5698738C-4FD4-1D90-46CF-E4F73AF9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942" y="2514600"/>
            <a:ext cx="3806354" cy="180381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53030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3460173" y="2571750"/>
            <a:ext cx="5969577" cy="164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600"/>
              <a:t>Организација и принцип рада хард-дискова</a:t>
            </a:r>
            <a:endParaRPr sz="3600"/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750AF-DB2B-31C4-BBC7-3C3B879BA200}"/>
              </a:ext>
            </a:extLst>
          </p:cNvPr>
          <p:cNvSpPr txBox="1"/>
          <p:nvPr/>
        </p:nvSpPr>
        <p:spPr>
          <a:xfrm>
            <a:off x="5456568" y="4365278"/>
            <a:ext cx="31550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Пример резидентних и нерезидентних атрибута</a:t>
            </a:r>
            <a:endParaRPr lang="en-US" sz="700" i="1"/>
          </a:p>
        </p:txBody>
      </p:sp>
      <p:pic>
        <p:nvPicPr>
          <p:cNvPr id="13" name="Picture 12" descr="A diagram of a cluster&#10;&#10;Description automatically generated">
            <a:extLst>
              <a:ext uri="{FF2B5EF4-FFF2-40B4-BE49-F238E27FC236}">
                <a16:creationId xmlns:a16="http://schemas.microsoft.com/office/drawing/2014/main" id="{5698738C-4FD4-1D90-46CF-E4F73AF9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942" y="2621075"/>
            <a:ext cx="3806354" cy="180381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3" name="Google Shape;368;p30">
            <a:extLst>
              <a:ext uri="{FF2B5EF4-FFF2-40B4-BE49-F238E27FC236}">
                <a16:creationId xmlns:a16="http://schemas.microsoft.com/office/drawing/2014/main" id="{DCB2E6E5-CDBE-5EA2-650D-ECF8B763F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89" y="1429110"/>
            <a:ext cx="8382007" cy="1332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Ј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едан од атрибута се користи за чување садржаја фајла, што може бити неколико мегабајта или гигабајта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Није практично чувати ову количину података у MFT запису који има само 1.024 бајта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Да би се решио овај проблем, NTFS обезбеђује два места где се садржај атрибута може чувати.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07EFD597-7738-836A-53F0-6365C0B7A399}"/>
              </a:ext>
            </a:extLst>
          </p:cNvPr>
          <p:cNvSpPr txBox="1">
            <a:spLocks/>
          </p:cNvSpPr>
          <p:nvPr/>
        </p:nvSpPr>
        <p:spPr>
          <a:xfrm>
            <a:off x="226470" y="2621075"/>
            <a:ext cx="4705194" cy="214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762000" lvl="1" algn="just">
              <a:lnSpc>
                <a:spcPct val="107000"/>
              </a:lnSpc>
              <a:spcAft>
                <a:spcPts val="800"/>
              </a:spcAft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Резидентни атрибут (</a:t>
            </a:r>
            <a:r>
              <a:rPr lang="en-US" sz="1400" i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resident attribute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чува свој садржај у MFT запису заједно са заглављем атрибута. Ово функционише само за мале атрибуте. 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62000"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Нерезидентни атрибут (</a:t>
            </a:r>
            <a:r>
              <a:rPr lang="en-US" sz="1400" i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non-resident attribute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чува свој садржај у спољном кластеру у фајл систему</a:t>
            </a:r>
            <a:endParaRPr lang="en-US" sz="1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algn="just">
              <a:lnSpc>
                <a:spcPct val="107000"/>
              </a:lnSpc>
              <a:spcAft>
                <a:spcPts val="800"/>
              </a:spcAft>
            </a:pP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38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12" name="Google Shape;368;p30">
            <a:extLst>
              <a:ext uri="{FF2B5EF4-FFF2-40B4-BE49-F238E27FC236}">
                <a16:creationId xmlns:a16="http://schemas.microsoft.com/office/drawing/2014/main" id="{9699292D-8F52-EAB1-4889-CEA9157A371F}"/>
              </a:ext>
            </a:extLst>
          </p:cNvPr>
          <p:cNvSpPr txBox="1">
            <a:spLocks/>
          </p:cNvSpPr>
          <p:nvPr/>
        </p:nvSpPr>
        <p:spPr>
          <a:xfrm>
            <a:off x="420759" y="1516580"/>
            <a:ext cx="7960711" cy="278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304800" algn="just">
              <a:lnSpc>
                <a:spcPct val="107000"/>
              </a:lnSpc>
              <a:spcAft>
                <a:spcPts val="1800"/>
              </a:spcAft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Фајл системи Ext2 и Ext3, који се често заједно називају ExtX, су подразумевани фајл системи за многе дистрибуције Linux оперативног система</a:t>
            </a:r>
          </a:p>
          <a:p>
            <a:pPr marL="304800" algn="just">
              <a:lnSpc>
                <a:spcPct val="107000"/>
              </a:lnSpc>
              <a:spcAft>
                <a:spcPts val="1800"/>
              </a:spcAft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Ext3 је новија верзија Ext2 </a:t>
            </a:r>
            <a:r>
              <a:rPr lang="sr-Cyrl-R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код које је 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дода</a:t>
            </a:r>
            <a:r>
              <a:rPr lang="sr-Cyrl-R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journaling</a:t>
            </a:r>
            <a:r>
              <a:rPr lang="sr-Cyrl-R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повећава отпорност на грешке и брже опорављање након пада система</a:t>
            </a:r>
          </a:p>
          <a:p>
            <a:pPr marL="304800" algn="just">
              <a:lnSpc>
                <a:spcPct val="107000"/>
              </a:lnSpc>
              <a:spcAft>
                <a:spcPts val="1800"/>
              </a:spcAft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ExtX су базирани на UNIX фајл систему (UFS). </a:t>
            </a:r>
            <a:endParaRPr lang="sr-Cyrl-RS" sz="16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7000"/>
              </a:lnSpc>
              <a:spcAft>
                <a:spcPts val="1800"/>
              </a:spcAft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ExtX</a:t>
            </a:r>
            <a:r>
              <a:rPr lang="sr-Cyrl-R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фајл системи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су уклонили многе компоненте UFS-а које више нису потребне, тако да су једноставнији за разумевање и објашњење</a:t>
            </a:r>
            <a:endParaRPr lang="sr-Cyrl-RS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57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3" name="Google Shape;368;p30">
            <a:extLst>
              <a:ext uri="{FF2B5EF4-FFF2-40B4-BE49-F238E27FC236}">
                <a16:creationId xmlns:a16="http://schemas.microsoft.com/office/drawing/2014/main" id="{6BFBEF33-95F2-AD49-A995-1D9C124664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89" y="1595740"/>
            <a:ext cx="8382007" cy="2167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Основне информације о распореду ExtX су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смештене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 суперблок структури података, која се налази на почетку фајл система.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Друге значајне структуре су </a:t>
            </a:r>
          </a:p>
          <a:p>
            <a:pPr marL="762000" lvl="1" algn="just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блокови, </a:t>
            </a:r>
          </a:p>
          <a:p>
            <a:pPr marL="762000" lvl="1" algn="just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inode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</a:p>
          <a:p>
            <a:pPr marL="762000" lvl="1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директоријумска  структура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6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directory entry structure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sr-Cyrl-R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lnSpc>
                <a:spcPct val="107000"/>
              </a:lnSpc>
              <a:spcAft>
                <a:spcPts val="200"/>
              </a:spcAft>
              <a:buNone/>
            </a:pPr>
            <a:endParaRPr lang="sr-Cyrl-R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AF8771AD-6A31-1161-84D3-63BC5DCAF219}"/>
              </a:ext>
            </a:extLst>
          </p:cNvPr>
          <p:cNvSpPr txBox="1">
            <a:spLocks/>
          </p:cNvSpPr>
          <p:nvPr/>
        </p:nvSpPr>
        <p:spPr>
          <a:xfrm>
            <a:off x="520393" y="3839718"/>
            <a:ext cx="3236983" cy="109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04800" algn="just"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Садржај фајлова је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смештен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 блоковима, који представљају групе узастопних сектора</a:t>
            </a:r>
            <a:endParaRPr lang="sr-Cyrl-RS" sz="105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EB824F35-42F1-D996-E963-05D5B5B9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76" y="2721085"/>
            <a:ext cx="5178056" cy="166535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E1D6B-902B-D4F3-6B7D-D358A1017F89}"/>
              </a:ext>
            </a:extLst>
          </p:cNvPr>
          <p:cNvSpPr txBox="1"/>
          <p:nvPr/>
        </p:nvSpPr>
        <p:spPr>
          <a:xfrm>
            <a:off x="4286035" y="4382865"/>
            <a:ext cx="4559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Односи између ставки директоријума, inode структуре и блокова</a:t>
            </a:r>
            <a:endParaRPr lang="en-US" sz="400" i="1"/>
          </a:p>
        </p:txBody>
      </p:sp>
    </p:spTree>
    <p:extLst>
      <p:ext uri="{BB962C8B-B14F-4D97-AF65-F5344CB8AC3E}">
        <p14:creationId xmlns:p14="http://schemas.microsoft.com/office/powerpoint/2010/main" val="312379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9" name="Google Shape;368;p30">
            <a:extLst>
              <a:ext uri="{FF2B5EF4-FFF2-40B4-BE49-F238E27FC236}">
                <a16:creationId xmlns:a16="http://schemas.microsoft.com/office/drawing/2014/main" id="{C32E4958-8DDF-A599-1A42-A36F2F52F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89" y="1543162"/>
            <a:ext cx="8138167" cy="1625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Суперблок у ExtX фајл систему се налази на 1,024 бајта од почетка фајл система и има величину од 1,024 бајта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Ова структура података садржи само конфигурационе вредности и не садржи заглавље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Суперблок садржи основне информације, као што су величина блока, укупан број блокова, број блокова по блок групи и број резервисаних блокова пре прве блок групе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Google Shape;368;p30">
            <a:extLst>
              <a:ext uri="{FF2B5EF4-FFF2-40B4-BE49-F238E27FC236}">
                <a16:creationId xmlns:a16="http://schemas.microsoft.com/office/drawing/2014/main" id="{680B4F26-7CFA-38A5-F112-2CB22F955350}"/>
              </a:ext>
            </a:extLst>
          </p:cNvPr>
          <p:cNvSpPr txBox="1">
            <a:spLocks/>
          </p:cNvSpPr>
          <p:nvPr/>
        </p:nvSpPr>
        <p:spPr>
          <a:xfrm>
            <a:off x="463289" y="2881246"/>
            <a:ext cx="4349808" cy="162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04800" algn="just">
              <a:lnSpc>
                <a:spcPct val="107000"/>
              </a:lnSpc>
              <a:spcAft>
                <a:spcPts val="600"/>
              </a:spcAft>
              <a:buClrTx/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Суперблок 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садржи укупан број inode 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структура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и број inode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-а 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по блок групи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Необавезни подаци у суперблоку укључују име 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волумена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последње време писања, последње време монтирања и путању где је фајл систем последњи пут mount-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ован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412AD-805F-4562-63BE-2214E6EB00E4}"/>
              </a:ext>
            </a:extLst>
          </p:cNvPr>
          <p:cNvSpPr txBox="1"/>
          <p:nvPr/>
        </p:nvSpPr>
        <p:spPr>
          <a:xfrm>
            <a:off x="4584739" y="4559975"/>
            <a:ext cx="4559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Односи између ставки директоријума, inode структуре и блокова</a:t>
            </a:r>
            <a:endParaRPr lang="en-US" sz="400" i="1"/>
          </a:p>
        </p:txBody>
      </p:sp>
      <p:pic>
        <p:nvPicPr>
          <p:cNvPr id="14" name="Picture 13" descr="A diagram of a number of blocks&#10;&#10;Description automatically generated">
            <a:extLst>
              <a:ext uri="{FF2B5EF4-FFF2-40B4-BE49-F238E27FC236}">
                <a16:creationId xmlns:a16="http://schemas.microsoft.com/office/drawing/2014/main" id="{C8BA6F34-7AFC-B280-EF63-BF06E924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72" y="3053985"/>
            <a:ext cx="4109594" cy="156703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11521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5" name="Google Shape;368;p30">
            <a:extLst>
              <a:ext uri="{FF2B5EF4-FFF2-40B4-BE49-F238E27FC236}">
                <a16:creationId xmlns:a16="http://schemas.microsoft.com/office/drawing/2014/main" id="{3761CCE2-40CF-EE46-B478-B9F389427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244" y="1640133"/>
            <a:ext cx="8223511" cy="1307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 блоку који следи након суперблока је табела дескриптора групе, која садржи дескриптор структуре за сваку блок групу у фајл систему</a:t>
            </a:r>
            <a:endParaRPr lang="sr-Cyrl-R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Поред садржаја фајлова, блок групе садрже административне податке, табеле дескриптора групе, табеле inode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-а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битмапе inode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-а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битмапе блокова. Дескриптор групе описује где се ови подаци могу наћи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sr-Cyrl-RS" sz="8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Google Shape;368;p30">
            <a:extLst>
              <a:ext uri="{FF2B5EF4-FFF2-40B4-BE49-F238E27FC236}">
                <a16:creationId xmlns:a16="http://schemas.microsoft.com/office/drawing/2014/main" id="{A3FAFAA1-7809-4705-DD4D-CBC31FC54F9C}"/>
              </a:ext>
            </a:extLst>
          </p:cNvPr>
          <p:cNvSpPr txBox="1">
            <a:spLocks/>
          </p:cNvSpPr>
          <p:nvPr/>
        </p:nvSpPr>
        <p:spPr>
          <a:xfrm>
            <a:off x="463289" y="3374631"/>
            <a:ext cx="4026356" cy="162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04800" algn="just"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Дескриптор групе такође садржи број слободних блокова и inode-а у блок групи</a:t>
            </a:r>
            <a:endParaRPr lang="sr-Cyrl-RS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83BB9-6CCC-8ECE-8354-70E54D2A1FE6}"/>
              </a:ext>
            </a:extLst>
          </p:cNvPr>
          <p:cNvSpPr txBox="1"/>
          <p:nvPr/>
        </p:nvSpPr>
        <p:spPr>
          <a:xfrm>
            <a:off x="4584739" y="4384201"/>
            <a:ext cx="4559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Односи између ставки директоријума, inode структуре и блокова</a:t>
            </a:r>
            <a:endParaRPr lang="en-US" sz="400" i="1"/>
          </a:p>
        </p:txBody>
      </p:sp>
      <p:pic>
        <p:nvPicPr>
          <p:cNvPr id="11" name="Picture 10" descr="A diagram of a table&#10;&#10;Description automatically generated">
            <a:extLst>
              <a:ext uri="{FF2B5EF4-FFF2-40B4-BE49-F238E27FC236}">
                <a16:creationId xmlns:a16="http://schemas.microsoft.com/office/drawing/2014/main" id="{CBF978B9-871B-7217-7F6B-894E6078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25126"/>
            <a:ext cx="4402421" cy="115907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362803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8" name="Google Shape;368;p30">
            <a:extLst>
              <a:ext uri="{FF2B5EF4-FFF2-40B4-BE49-F238E27FC236}">
                <a16:creationId xmlns:a16="http://schemas.microsoft.com/office/drawing/2014/main" id="{A233B059-4352-E2FE-064E-308DE2C0A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89" y="1488558"/>
            <a:ext cx="4559815" cy="3382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сновни метаподаци фајла се чувају у inode структури података</a:t>
            </a:r>
            <a:endParaRPr lang="sr-Cyrl-R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Један inode се алоцира за сваки фајл и директоријум</a:t>
            </a:r>
            <a:endParaRPr lang="sr-Cyrl-RS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Inode-и у свакој групи се чувају у табели, чија је локација наведена у дескриптору групе</a:t>
            </a:r>
            <a:endParaRPr lang="sr-Cyrl-R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Ако фајл има више блокова него што може да стане у 12 директних показивача и индиректном блоку, користи се двоструки индиректни блок</a:t>
            </a:r>
            <a:endParaRPr lang="sr-Cyrl-RS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Ако фајл и даље захтева више простора, може користити троструки индиректни 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блок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показивач. Троструки индиректни блок садржи адресе двоструког индиректног блока, који садрже адресе једноструких индиректних блокова</a:t>
            </a:r>
            <a:endParaRPr lang="sr-Cyrl-R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endParaRPr lang="sr-Cyrl-RS" sz="5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 descr="A diagram of a content&#10;&#10;Description automatically generated">
            <a:extLst>
              <a:ext uri="{FF2B5EF4-FFF2-40B4-BE49-F238E27FC236}">
                <a16:creationId xmlns:a16="http://schemas.microsoft.com/office/drawing/2014/main" id="{3DE502AC-CA2E-8A7C-6633-0F20A2F4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04" y="1536404"/>
            <a:ext cx="3744446" cy="277775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A2B713-934A-E4A3-5B01-7394C7699A88}"/>
              </a:ext>
            </a:extLst>
          </p:cNvPr>
          <p:cNvSpPr txBox="1"/>
          <p:nvPr/>
        </p:nvSpPr>
        <p:spPr>
          <a:xfrm>
            <a:off x="5093209" y="4314160"/>
            <a:ext cx="4050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Примери једноструких, двоструких и троструких блок показивача</a:t>
            </a:r>
            <a:endParaRPr lang="en-US" sz="1050" i="1"/>
          </a:p>
        </p:txBody>
      </p:sp>
    </p:spTree>
    <p:extLst>
      <p:ext uri="{BB962C8B-B14F-4D97-AF65-F5344CB8AC3E}">
        <p14:creationId xmlns:p14="http://schemas.microsoft.com/office/powerpoint/2010/main" val="3503222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UFS1, UFS2</a:t>
            </a:r>
            <a:endParaRPr lang="en-US"/>
          </a:p>
        </p:txBody>
      </p:sp>
      <p:sp>
        <p:nvSpPr>
          <p:cNvPr id="7" name="Google Shape;368;p30">
            <a:extLst>
              <a:ext uri="{FF2B5EF4-FFF2-40B4-BE49-F238E27FC236}">
                <a16:creationId xmlns:a16="http://schemas.microsoft.com/office/drawing/2014/main" id="{8A9D1B58-660B-F2E8-B6A5-9FD4A0343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90" y="1408814"/>
            <a:ext cx="7867320" cy="340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UFS (UNIX File System), такође познат као FFS (Fast File System), је фајл систем који се користи у многим UNIX и UNIX-попутним оперативним системима. UFS има две главне верзије: UFS1 и UFS2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UFS1 фајл систем је подразумевани фајл систем у OpenBSD и Solaris оперативним системима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 UFS1 и UFS2 деле многе основне концепте, постоје значајне разлике између њих: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еличина i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ode-а: UFS2 користи веће inode структуре које укључују додатне временске жигове и друга поља за напредне функције.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одршка за веће фајлове: UFS2 подржава веће фајлове и веће укупне величине фајл система у односу на UFS1.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оља организација метаподатака: UFS2 пружа побољшану организацију и управљање метаподацима, што резултира бољим перформансама и скалабилношћу.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endParaRPr lang="sr-Cyrl-RS" sz="3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31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UFS1, UFS2</a:t>
            </a:r>
            <a:endParaRPr lang="en-US"/>
          </a:p>
        </p:txBody>
      </p:sp>
      <p:sp>
        <p:nvSpPr>
          <p:cNvPr id="5" name="Google Shape;368;p30">
            <a:extLst>
              <a:ext uri="{FF2B5EF4-FFF2-40B4-BE49-F238E27FC236}">
                <a16:creationId xmlns:a16="http://schemas.microsoft.com/office/drawing/2014/main" id="{810FB212-EA32-FA52-7AB4-B2647EE48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9739" y="1611990"/>
            <a:ext cx="8284471" cy="3118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7338" marR="0" indent="-287338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UFS има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суперблок 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структуру података на почетку фајл система која садржи основне информације о распореду</a:t>
            </a:r>
            <a:endParaRPr lang="sr-Cyrl-R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7338" marR="0" indent="-287338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Метаподаци за сваки фајл и директоријум се чувају у структури података званој inode</a:t>
            </a:r>
            <a:endParaRPr lang="sr-Cyrl-RS" sz="16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7338" marR="0" indent="-287338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Имена фајлова су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смештена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директоријумским 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структурама, које се налазе у блоковима алоцираним за директоријуме. </a:t>
            </a:r>
            <a:endParaRPr lang="sr-Cyrl-R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7338" marR="0" indent="-287338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Директоријумске с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труктуре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6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directory entry structure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су основне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структуре података које садрже име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фајла и показивач на inode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структуру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фајла</a:t>
            </a:r>
            <a:endParaRPr lang="sr-Cyrl-RS" sz="16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diagram of a structure&#10;&#10;Description automatically generated">
            <a:extLst>
              <a:ext uri="{FF2B5EF4-FFF2-40B4-BE49-F238E27FC236}">
                <a16:creationId xmlns:a16="http://schemas.microsoft.com/office/drawing/2014/main" id="{8533DA67-E3DD-670C-F62D-02BFEC17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169" y="3087683"/>
            <a:ext cx="4834025" cy="1642813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EA2F49-802B-12D0-B325-FA17D8AAAA59}"/>
              </a:ext>
            </a:extLst>
          </p:cNvPr>
          <p:cNvSpPr txBox="1"/>
          <p:nvPr/>
        </p:nvSpPr>
        <p:spPr>
          <a:xfrm>
            <a:off x="4053840" y="4591996"/>
            <a:ext cx="509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Однос између дир. </a:t>
            </a:r>
            <a:r>
              <a:rPr lang="sr-Cyrl-RS" sz="1200" i="1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труктура, </a:t>
            </a:r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inode</a:t>
            </a:r>
            <a:r>
              <a:rPr lang="sr-Cyrl-R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структура и блокова података</a:t>
            </a:r>
            <a:endParaRPr lang="en-US" sz="1050" i="1"/>
          </a:p>
        </p:txBody>
      </p:sp>
    </p:spTree>
    <p:extLst>
      <p:ext uri="{BB962C8B-B14F-4D97-AF65-F5344CB8AC3E}">
        <p14:creationId xmlns:p14="http://schemas.microsoft.com/office/powerpoint/2010/main" val="279665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93;p33">
            <a:extLst>
              <a:ext uri="{FF2B5EF4-FFF2-40B4-BE49-F238E27FC236}">
                <a16:creationId xmlns:a16="http://schemas.microsoft.com/office/drawing/2014/main" id="{14675061-C4B2-D035-55BF-9977EEE46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047" y="2571750"/>
            <a:ext cx="6570862" cy="239493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000"/>
              <a:t>Алат за анализу и визуализацију статистике датотека фајл система</a:t>
            </a:r>
          </a:p>
        </p:txBody>
      </p:sp>
      <p:sp>
        <p:nvSpPr>
          <p:cNvPr id="15" name="Google Shape;294;p33">
            <a:extLst>
              <a:ext uri="{FF2B5EF4-FFF2-40B4-BE49-F238E27FC236}">
                <a16:creationId xmlns:a16="http://schemas.microsoft.com/office/drawing/2014/main" id="{37EE09DF-80AF-9BFC-2BD5-8BB20177F9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791655" y="1375473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sr-Cyrl-RS"/>
              <a:t>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0216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368;p30">
            <a:extLst>
              <a:ext uri="{FF2B5EF4-FFF2-40B4-BE49-F238E27FC236}">
                <a16:creationId xmlns:a16="http://schemas.microsoft.com/office/drawing/2014/main" id="{96A62FE9-3270-F561-C60D-FBCD39EB6B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421" y="1263526"/>
            <a:ext cx="7949191" cy="3879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5938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Алат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омогућава анализу и визуелизацију статистике коришћења датотека на фајл систему за одређени временски период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73138" lvl="1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Анализа статистике коришћења датотека: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30338" lvl="3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Прикупљање информација о приступима датотекама, укључујући време приступа, величину датотеке, тип датотеке (екстензију) и остале релевантне метаподатке.</a:t>
            </a:r>
            <a:endParaRPr lang="en-U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3138" lvl="1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Визуелизација статистике: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30338" lvl="3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Креирање графикона или дијаграма који приказују статистику коришћења датотека по величини, типу и времену приступа.</a:t>
            </a:r>
          </a:p>
          <a:p>
            <a:pPr marL="973138" lvl="1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Календарски приказ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догађаја у фајл систему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30338" lvl="3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Омогућавање корисницима да одаберу </a:t>
            </a:r>
            <a:r>
              <a:rPr lang="sr-Cyrl-R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</a:t>
            </a: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прикажу све </a:t>
            </a:r>
            <a:r>
              <a:rPr lang="sr-Cyrl-R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догађаје који су се десили у фајл систему у току тог дана</a:t>
            </a: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Cyrl-R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Могуће је праћење четири типа догађаја: креирање датотеке, измена датотеке, преименовање датотеке, брисање датотеке</a:t>
            </a:r>
            <a:endParaRPr lang="en-U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3138" lvl="1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Кориснички интерфејс: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30338" lvl="1" indent="-287338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tabLst>
                <a:tab pos="457200" algn="l"/>
              </a:tabLst>
            </a:pP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Имплементација корисничког интерфејса који омогућава корисницима једноставно коришћење алата за анализу и визуелизацију статистике</a:t>
            </a:r>
            <a:endParaRPr lang="en-U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40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648438"/>
            <a:ext cx="7704000" cy="3226590"/>
          </a:xfrm>
        </p:spPr>
        <p:txBody>
          <a:bodyPr/>
          <a:lstStyle/>
          <a:p>
            <a:pPr marL="171450" indent="-171450">
              <a:spcAft>
                <a:spcPts val="1600"/>
              </a:spcAft>
            </a:pPr>
            <a:r>
              <a:rPr lang="ru-RU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pace Grotesk" panose="020B0604020202020204" charset="0"/>
              </a:rPr>
              <a:t>Хард-дискови састоје се од једног или више кружних плоча затворених у херметичком кућишту</a:t>
            </a:r>
          </a:p>
          <a:p>
            <a:pPr marL="171450" indent="-171450">
              <a:spcAft>
                <a:spcPts val="1600"/>
              </a:spcAft>
            </a:pPr>
            <a:r>
              <a:rPr lang="ru-RU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pace Grotesk" panose="020B0604020202020204" charset="0"/>
              </a:rPr>
              <a:t>Ове кружне плоче врте се око једне средишње осе уз помоћу електромотора</a:t>
            </a:r>
          </a:p>
          <a:p>
            <a:pPr marL="171450" indent="-171450">
              <a:spcAft>
                <a:spcPts val="1600"/>
              </a:spcAft>
            </a:pPr>
            <a:r>
              <a:rPr lang="ru-RU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pace Grotesk" panose="020B0604020202020204" charset="0"/>
              </a:rPr>
              <a:t>Читање и записивање података врши се уз помоћ посебне магнетске главе која лебди непосредно изнад магнетског слоја</a:t>
            </a:r>
          </a:p>
          <a:p>
            <a:pPr marL="171450" indent="-171450">
              <a:spcAft>
                <a:spcPts val="1600"/>
              </a:spcAft>
            </a:pPr>
            <a:r>
              <a:rPr lang="ru-RU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pace Grotesk" panose="020B0604020202020204" charset="0"/>
              </a:rPr>
              <a:t>Код хард-дискова с више плоча, магнетске главе су на свакој плочи и некада с обе стране плоче</a:t>
            </a:r>
          </a:p>
          <a:p>
            <a:pPr marL="171450" indent="-171450">
              <a:spcAft>
                <a:spcPts val="1600"/>
              </a:spcAft>
            </a:pPr>
            <a:endParaRPr lang="ru-RU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pace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287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F819899C-C814-7B86-F001-99543EF38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1892" y="1226612"/>
            <a:ext cx="7949191" cy="346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Технологије </a:t>
            </a:r>
            <a:r>
              <a:rPr lang="sr-Cyrl-R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коришћене за израду пројекта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.NET 6.0 (C# 10.0),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 3,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QLite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је намењен за коришћење на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Windows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оперативним системима, укључујући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Windwos 10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или касиније верзије.</a:t>
            </a: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Праћење промена у директоријумима и над датотекама заснива се на имплементацији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FileSystemWatcher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класе у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.NET framework-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у. Ова класа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користи Windows File System API, o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дносно функцију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ReadDirectoryChangesW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опертивни систем користи механизам за обавештавање који је део кернела и који прати систем датотека. Када дође до промена у директоријумима и датотекама, кернел генерише обавештење које функција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ReadDirectoryChangesW 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прослеђује апликацији.</a:t>
            </a: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C49D9849-8911-F3B3-90C4-835FDE23F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35" y="3012375"/>
            <a:ext cx="6394704" cy="176927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7188C-1D3F-281A-5602-D8827531E586}"/>
              </a:ext>
            </a:extLst>
          </p:cNvPr>
          <p:cNvSpPr txBox="1"/>
          <p:nvPr/>
        </p:nvSpPr>
        <p:spPr>
          <a:xfrm>
            <a:off x="2403109" y="4692590"/>
            <a:ext cx="491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Ток обавештавања корисничке апликације о променама у фајл систему</a:t>
            </a:r>
            <a:endParaRPr lang="en-US" sz="1050" i="1"/>
          </a:p>
        </p:txBody>
      </p:sp>
    </p:spTree>
    <p:extLst>
      <p:ext uri="{BB962C8B-B14F-4D97-AF65-F5344CB8AC3E}">
        <p14:creationId xmlns:p14="http://schemas.microsoft.com/office/powerpoint/2010/main" val="3077597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368;p30">
            <a:extLst>
              <a:ext uri="{FF2B5EF4-FFF2-40B4-BE49-F238E27FC236}">
                <a16:creationId xmlns:a16="http://schemas.microsoft.com/office/drawing/2014/main" id="{365C3AAC-0F06-16AF-EB07-1D8750326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177" y="1423014"/>
            <a:ext cx="7949191" cy="346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почетној страници апликације приказује се листа свих доступних партиција на систему и њихове основне информације: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Назив паритције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Ознака партиције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 партиције (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fixed, removable)</a:t>
            </a: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Формат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 фајл система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Укупна величина фајл система </a:t>
            </a:r>
            <a:b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бајтовима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Заузети простор у бајтовима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Слободан простор у бајтовима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A8968D5-6877-4DFD-EDDC-D3D1A8407B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376" y="1812417"/>
            <a:ext cx="4986655" cy="3137535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23889-54DC-0A61-A0BF-036A3F9D0E1B}"/>
              </a:ext>
            </a:extLst>
          </p:cNvPr>
          <p:cNvSpPr txBox="1"/>
          <p:nvPr/>
        </p:nvSpPr>
        <p:spPr>
          <a:xfrm>
            <a:off x="4358640" y="4889584"/>
            <a:ext cx="43188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Изглед Home стране са освновним информацијама о свим партицијама</a:t>
            </a:r>
            <a:endParaRPr lang="en-US" sz="900" i="1"/>
          </a:p>
        </p:txBody>
      </p:sp>
    </p:spTree>
    <p:extLst>
      <p:ext uri="{BB962C8B-B14F-4D97-AF65-F5344CB8AC3E}">
        <p14:creationId xmlns:p14="http://schemas.microsoft.com/office/powerpoint/2010/main" val="1769009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96591285-462B-0D51-56A1-AE07E2C819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8697" y="1484785"/>
            <a:ext cx="3810007" cy="346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страници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Statistics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приказују се четири графикона која пружају кориснику информације о томе када су биле највеће активности, које промене су се десиле и над којим типом фајлова.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Први графикон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Event Types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приказује укупан број свих догађаја одређеног типа који се десио.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Други графикон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Most used file types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приказује над којих типом фајлова су се десили ти догађаји.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Трећи графикон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Activity in last hour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приказује активност у поседњих сат времена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Ч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етврти графикон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Event activity history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приказује којим данима су се дешавали догађаји.</a:t>
            </a:r>
            <a:endParaRPr lang="en-US" sz="9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DD85A7-95C4-E717-3CF5-08E0CD8ABB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1708603"/>
            <a:ext cx="4517143" cy="284511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70F4F-E100-D221-63A5-94694A3052C7}"/>
              </a:ext>
            </a:extLst>
          </p:cNvPr>
          <p:cNvSpPr txBox="1"/>
          <p:nvPr/>
        </p:nvSpPr>
        <p:spPr>
          <a:xfrm>
            <a:off x="5783466" y="4607307"/>
            <a:ext cx="16065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Изглед </a:t>
            </a:r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Statistics</a:t>
            </a:r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стране</a:t>
            </a:r>
            <a:endParaRPr lang="en-US" sz="500" i="1"/>
          </a:p>
        </p:txBody>
      </p:sp>
    </p:spTree>
    <p:extLst>
      <p:ext uri="{BB962C8B-B14F-4D97-AF65-F5344CB8AC3E}">
        <p14:creationId xmlns:p14="http://schemas.microsoft.com/office/powerpoint/2010/main" val="1486292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368;p30">
            <a:extLst>
              <a:ext uri="{FF2B5EF4-FFF2-40B4-BE49-F238E27FC236}">
                <a16:creationId xmlns:a16="http://schemas.microsoft.com/office/drawing/2014/main" id="{5A7AF61F-DEBF-0FF7-7C6E-8F75D557A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8065" y="1454238"/>
            <a:ext cx="8284471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страници </a:t>
            </a:r>
            <a:r>
              <a:rPr lang="en-US" sz="1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Recent Events </a:t>
            </a: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 је приказ свих догађаја који су се десили у фајл систему и основне информације о њима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BB3635-D591-1F8E-3E18-1CEDBFCA08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84" y="2091431"/>
            <a:ext cx="6454431" cy="270515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5A678-B5CE-FFDD-A388-0EF94F5FB918}"/>
              </a:ext>
            </a:extLst>
          </p:cNvPr>
          <p:cNvSpPr txBox="1"/>
          <p:nvPr/>
        </p:nvSpPr>
        <p:spPr>
          <a:xfrm>
            <a:off x="3768735" y="4855058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Изглед </a:t>
            </a:r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Recent Events</a:t>
            </a:r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стране</a:t>
            </a:r>
            <a:endParaRPr lang="en-US" sz="500" i="1"/>
          </a:p>
        </p:txBody>
      </p:sp>
    </p:spTree>
    <p:extLst>
      <p:ext uri="{BB962C8B-B14F-4D97-AF65-F5344CB8AC3E}">
        <p14:creationId xmlns:p14="http://schemas.microsoft.com/office/powerpoint/2010/main" val="2673048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0B725919-8C79-ACA9-2672-27A45F79FC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589" y="1854306"/>
            <a:ext cx="3121159" cy="346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страници </a:t>
            </a:r>
            <a:r>
              <a:rPr lang="en-US" sz="14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Calendar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приказан је календарски приказ свих догађаја за изабрани 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Watcher. </a:t>
            </a: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Селектовањем неког дана приказује се број догађаја који су се десили за сваки тип: креирање, измена, преименовање, брисање</a:t>
            </a:r>
            <a:endParaRPr lang="en-US" sz="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419CF-64AF-085B-7754-13479ABA2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55" y="1440273"/>
            <a:ext cx="4897405" cy="3072827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3FB3B-2804-B540-EC37-1742C2B98A6B}"/>
              </a:ext>
            </a:extLst>
          </p:cNvPr>
          <p:cNvSpPr txBox="1"/>
          <p:nvPr/>
        </p:nvSpPr>
        <p:spPr>
          <a:xfrm>
            <a:off x="4333469" y="4513100"/>
            <a:ext cx="3850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Изглед </a:t>
            </a:r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Calendar</a:t>
            </a:r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стране након селекције конкретног датума</a:t>
            </a:r>
            <a:endParaRPr lang="en-US" sz="500" i="1"/>
          </a:p>
        </p:txBody>
      </p:sp>
    </p:spTree>
    <p:extLst>
      <p:ext uri="{BB962C8B-B14F-4D97-AF65-F5344CB8AC3E}">
        <p14:creationId xmlns:p14="http://schemas.microsoft.com/office/powerpoint/2010/main" val="1323441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37BE7B-FD9B-8FBD-E6AF-11D08EC6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9" y="1519872"/>
            <a:ext cx="4511290" cy="31265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2F2C752-FAFD-317F-811B-7C8BC387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262" y="1993604"/>
            <a:ext cx="4169020" cy="215068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671813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B91AD-A7D5-D839-D019-9B384C6CB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740" y="1419839"/>
            <a:ext cx="1321451" cy="329217"/>
          </a:xfrm>
        </p:spPr>
        <p:txBody>
          <a:bodyPr/>
          <a:lstStyle/>
          <a:p>
            <a:r>
              <a:rPr lang="sr-Latn-RS"/>
              <a:t>Play video</a:t>
            </a:r>
            <a:endParaRPr lang="en-US"/>
          </a:p>
        </p:txBody>
      </p:sp>
      <p:pic>
        <p:nvPicPr>
          <p:cNvPr id="6" name="2024-03-27 15-34-59">
            <a:hlinkClick r:id="" action="ppaction://media"/>
            <a:extLst>
              <a:ext uri="{FF2B5EF4-FFF2-40B4-BE49-F238E27FC236}">
                <a16:creationId xmlns:a16="http://schemas.microsoft.com/office/drawing/2014/main" id="{3669F93C-640F-E2A8-6D22-FD6567E0AA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710" t="9543" r="14852" b="7406"/>
          <a:stretch/>
        </p:blipFill>
        <p:spPr>
          <a:xfrm>
            <a:off x="1816036" y="1324146"/>
            <a:ext cx="5513341" cy="370927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40085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>
                <a:solidFill>
                  <a:schemeClr val="dk1"/>
                </a:solidFill>
              </a:rPr>
              <a:t>Хвала на пажњи!</a:t>
            </a:r>
            <a:br>
              <a:rPr lang="sr-Cyrl-RS">
                <a:solidFill>
                  <a:schemeClr val="dk1"/>
                </a:solidFill>
              </a:rPr>
            </a:br>
            <a:br>
              <a:rPr lang="sr-Cyrl-RS" sz="2400">
                <a:solidFill>
                  <a:schemeClr val="dk1"/>
                </a:solidFill>
              </a:rPr>
            </a:br>
            <a:r>
              <a:rPr lang="sr-Cyrl-RS" sz="2400">
                <a:solidFill>
                  <a:schemeClr val="dk1"/>
                </a:solidFill>
              </a:rPr>
              <a:t>Форензика фајл система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2104629" y="3819375"/>
            <a:ext cx="2484577" cy="32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200"/>
              <a:t>дипл. инг. Милош Лазовић, 1715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57190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21" y="1549769"/>
            <a:ext cx="5101326" cy="3226590"/>
          </a:xfrm>
        </p:spPr>
        <p:txBody>
          <a:bodyPr/>
          <a:lstStyle/>
          <a:p>
            <a:pPr marL="304800" marR="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Предност хард-дискова је да се подаци могу читати: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следу, један за другим, или</a:t>
            </a:r>
          </a:p>
          <a:p>
            <a:pPr marL="742950" lvl="1" indent="-28575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ru-RU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ван реда с било које тачке коју магнетска глава може досећи</a:t>
            </a:r>
          </a:p>
          <a:p>
            <a:pPr marL="742950" lvl="1" indent="-28575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ru-R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Ова особност приступа ван реда, довела је до револуције у обради података на рачунарским системима јер више није било потребно читати магнетске траке од почетка до места где се налазе подаци, или читати бушене картице које су заузимале много простора и на које није било могуће спремити много података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18D5B-F690-538A-2F1D-D2DD4F3CD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96" y="1066420"/>
            <a:ext cx="2611120" cy="3470275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59F13-254A-F8FC-DB2D-151FED0E563B}"/>
              </a:ext>
            </a:extLst>
          </p:cNvPr>
          <p:cNvSpPr txBox="1"/>
          <p:nvPr/>
        </p:nvSpPr>
        <p:spPr>
          <a:xfrm>
            <a:off x="6140444" y="4561149"/>
            <a:ext cx="242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Унутрашња структура хард-диска</a:t>
            </a:r>
            <a:endParaRPr lang="en-US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0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21" y="1549769"/>
            <a:ext cx="7594660" cy="2277952"/>
          </a:xfrm>
        </p:spPr>
        <p:txBody>
          <a:bodyPr/>
          <a:lstStyle/>
          <a:p>
            <a:pPr marL="304800" marR="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Подаци се снимају на једну или обе површине сваке плоче, у концентричним круговима. Један такав круг се назива стаза, траг или трака</a:t>
            </a:r>
          </a:p>
          <a:p>
            <a:pPr marL="304800" marR="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Скуп свих стаза једнаке удаљености од центра ротације, односно свих стаза на истој адреси, назива се цилиндар</a:t>
            </a:r>
            <a:endParaRPr lang="en-US" sz="105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818B0-913E-9298-4DD2-E2CFD942D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55" y="2613165"/>
            <a:ext cx="5170489" cy="208531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0FE1C-AF37-B8B6-3480-778995B0218C}"/>
              </a:ext>
            </a:extLst>
          </p:cNvPr>
          <p:cNvSpPr txBox="1"/>
          <p:nvPr/>
        </p:nvSpPr>
        <p:spPr>
          <a:xfrm>
            <a:off x="1800264" y="4559975"/>
            <a:ext cx="609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Организација података на диску, а) стаза или трака, б) цилиндар, ц) сектор, г) зона</a:t>
            </a:r>
            <a:endParaRPr lang="en-US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60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21" y="1549769"/>
            <a:ext cx="7594660" cy="2277952"/>
          </a:xfrm>
        </p:spPr>
        <p:txBody>
          <a:bodyPr/>
          <a:lstStyle/>
          <a:p>
            <a:pPr marL="304800" marR="0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Свака стаза је угаоно подељена у више блокова који се називају сектори</a:t>
            </a:r>
          </a:p>
          <a:p>
            <a:pPr marL="304800" marR="0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Скуп суседних цилиндара са једнаким бројем сектора се назива зона</a:t>
            </a:r>
            <a:endParaRPr lang="en-US" sz="10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818B0-913E-9298-4DD2-E2CFD942D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55" y="2613165"/>
            <a:ext cx="5170489" cy="208531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0FE1C-AF37-B8B6-3480-778995B0218C}"/>
              </a:ext>
            </a:extLst>
          </p:cNvPr>
          <p:cNvSpPr txBox="1"/>
          <p:nvPr/>
        </p:nvSpPr>
        <p:spPr>
          <a:xfrm>
            <a:off x="1800264" y="4559975"/>
            <a:ext cx="609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Организација података на диску, а) стаза или трака, б) цилиндар, ц) сектор, г) зона</a:t>
            </a:r>
            <a:endParaRPr lang="en-US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6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DDA2E9-749E-CC19-07E7-725C928350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9360" y="1415656"/>
                <a:ext cx="8025279" cy="3406279"/>
              </a:xfrm>
            </p:spPr>
            <p:txBody>
              <a:bodyPr/>
              <a:lstStyle/>
              <a:p>
                <a:pPr marL="304800" marR="0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Физичка адреса сектора је адреса која је релативна у односу на почетак физичког медијума</a:t>
                </a:r>
              </a:p>
              <a:p>
                <a:pPr marL="304800" marR="0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Постоје две различите методе за адресирање физичких адреса</a:t>
                </a:r>
                <a:endParaRPr lang="sr-Cyrl-RS" sz="140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762000" lvl="1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CHS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Cylinder-head-sector)</a:t>
                </a:r>
                <a:endParaRPr lang="sr-Cyrl-R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762000" lvl="1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LBA (Logical Block Address)</a:t>
                </a:r>
                <a:endParaRPr lang="sr-Cyrl-RS" sz="140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Метода за конверзију </a:t>
                </a: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CHS 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 </a:t>
                </a: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LBA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𝐿𝐵𝐴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𝐶𝑌𝐿𝐼𝑁𝐷𝐸𝑅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𝐻𝑒𝑎𝑑𝑠𝑃𝑒𝑟𝐶𝑦𝑙𝑖𝑛𝑑𝑒𝑟</m:t>
                                  </m:r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𝐻𝐸𝐴𝐷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𝑆𝑒𝑐𝑡𝑜𝑟𝑠𝑃𝑒𝑟𝑇𝑟𝑎𝑐𝑘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𝑆𝐸𝐶𝑇𝑂𝑅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sr-Cyrl-RS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CYLINDER, HEAD, SECTOR, 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представљају делове 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CHS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адресе.</a:t>
                </a:r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512763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Уколико имамо диск који има 16 глава по цилиндру и 63 сектора по стази, </a:t>
                </a: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CHS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adresa 2,3,4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би се превела у </a:t>
                </a: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LBA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на следећи начин:</a:t>
                </a:r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2∗16</m:t>
                                  </m:r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∗63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+4−1=2208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04800" algn="just">
                  <a:lnSpc>
                    <a:spcPct val="15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DDA2E9-749E-CC19-07E7-725C92835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9360" y="1415656"/>
                <a:ext cx="8025279" cy="3406279"/>
              </a:xfrm>
              <a:blipFill>
                <a:blip r:embed="rId2"/>
                <a:stretch>
                  <a:fillRect r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53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93;p33">
            <a:extLst>
              <a:ext uri="{FF2B5EF4-FFF2-40B4-BE49-F238E27FC236}">
                <a16:creationId xmlns:a16="http://schemas.microsoft.com/office/drawing/2014/main" id="{14675061-C4B2-D035-55BF-9977EEE46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161" y="2629075"/>
            <a:ext cx="3952507" cy="16446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000"/>
              <a:t>Анализа </a:t>
            </a:r>
            <a:br>
              <a:rPr lang="sr-Cyrl-RS" sz="4000"/>
            </a:br>
            <a:r>
              <a:rPr lang="sr-Cyrl-RS" sz="4000"/>
              <a:t>волумена</a:t>
            </a:r>
            <a:endParaRPr sz="4000"/>
          </a:p>
        </p:txBody>
      </p:sp>
      <p:sp>
        <p:nvSpPr>
          <p:cNvPr id="15" name="Google Shape;294;p33">
            <a:extLst>
              <a:ext uri="{FF2B5EF4-FFF2-40B4-BE49-F238E27FC236}">
                <a16:creationId xmlns:a16="http://schemas.microsoft.com/office/drawing/2014/main" id="{37EE09DF-80AF-9BFC-2BD5-8BB20177F9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791655" y="1375473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611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волумена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Анализа волумена укључује испитивање структура података које су повезане са партиционисањем и састављањем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скупа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бајтова како бисмо добили волумене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на уређајима за складиштење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Термини партиција и волумен, се често користе заједно или један уместо другог, па их је због тога потребно јасно дефинисати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Волумен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представља колекцију адресибилних сектора које оперативни систем или апликација може да користи за складиштење података. Сектори у волумену не морају да буду на узастопним меморијским локацијама 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Партиција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представља колекцију узастопних сектора унутар једног волумена. По дефиницији, свака партиција уједно представља и волумен</a:t>
            </a:r>
            <a:endParaRPr lang="en-US" sz="8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78650"/>
      </p:ext>
    </p:extLst>
  </p:cSld>
  <p:clrMapOvr>
    <a:masterClrMapping/>
  </p:clrMapOvr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2578</Words>
  <Application>Microsoft Office PowerPoint</Application>
  <PresentationFormat>On-screen Show (16:9)</PresentationFormat>
  <Paragraphs>200</Paragraphs>
  <Slides>37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Times New Roman</vt:lpstr>
      <vt:lpstr>Symbol</vt:lpstr>
      <vt:lpstr>Cambria Math</vt:lpstr>
      <vt:lpstr>Courier New</vt:lpstr>
      <vt:lpstr>PT Sans</vt:lpstr>
      <vt:lpstr>Nunito Light</vt:lpstr>
      <vt:lpstr>Arial</vt:lpstr>
      <vt:lpstr>Space Grotesk</vt:lpstr>
      <vt:lpstr>Cairo</vt:lpstr>
      <vt:lpstr>Data Migration Project Proposal by Slidesgo</vt:lpstr>
      <vt:lpstr>Форензика фајл система</vt:lpstr>
      <vt:lpstr>Организација и принцип рада хард-дискова</vt:lpstr>
      <vt:lpstr>Принцип рада хард-дискова</vt:lpstr>
      <vt:lpstr>Принцип рада хард-дискова</vt:lpstr>
      <vt:lpstr>Принцип рада хард-дискова</vt:lpstr>
      <vt:lpstr>Принцип рада хард-дискова</vt:lpstr>
      <vt:lpstr>Принцип рада хард-дискова</vt:lpstr>
      <vt:lpstr>Анализа  волумена</vt:lpstr>
      <vt:lpstr>Анализа волумена</vt:lpstr>
      <vt:lpstr>Анализа волумена</vt:lpstr>
      <vt:lpstr>Анализа волумена</vt:lpstr>
      <vt:lpstr>Анализа фајл система</vt:lpstr>
      <vt:lpstr>Анализа фајл система - FAT</vt:lpstr>
      <vt:lpstr>Анализа фајл система - FAT</vt:lpstr>
      <vt:lpstr>Анализа фајл система - FAT</vt:lpstr>
      <vt:lpstr>Анализа фајл система – NTFS</vt:lpstr>
      <vt:lpstr>Анализа фајл система – NTFS</vt:lpstr>
      <vt:lpstr>Анализа фајл система – NTFS</vt:lpstr>
      <vt:lpstr>Анализа фајл система – NTFS</vt:lpstr>
      <vt:lpstr>Анализа фајл система – NTFS</vt:lpstr>
      <vt:lpstr>Анализа фајл система – Ext2, Ext3</vt:lpstr>
      <vt:lpstr>Анализа фајл система – Ext2, Ext3</vt:lpstr>
      <vt:lpstr>Анализа фајл система – Ext2, Ext3</vt:lpstr>
      <vt:lpstr>Анализа фајл система – Ext2, Ext3</vt:lpstr>
      <vt:lpstr>Анализа фајл система – Ext2, Ext3</vt:lpstr>
      <vt:lpstr>Анализа фајл система – UFS1, UFS2</vt:lpstr>
      <vt:lpstr>Анализа фајл система – UFS1, UFS2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Хвала на пажњи!  Форензика фајл система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Milos Lazovic</cp:lastModifiedBy>
  <cp:revision>33</cp:revision>
  <dcterms:modified xsi:type="dcterms:W3CDTF">2024-06-21T12:29:37Z</dcterms:modified>
</cp:coreProperties>
</file>